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76" r:id="rId2"/>
    <p:sldMasterId id="2147483800" r:id="rId3"/>
    <p:sldMasterId id="2147483812" r:id="rId4"/>
    <p:sldMasterId id="2147483824" r:id="rId5"/>
    <p:sldMasterId id="2147483836" r:id="rId6"/>
  </p:sldMasterIdLst>
  <p:notesMasterIdLst>
    <p:notesMasterId r:id="rId32"/>
  </p:notesMasterIdLst>
  <p:handoutMasterIdLst>
    <p:handoutMasterId r:id="rId33"/>
  </p:handoutMasterIdLst>
  <p:sldIdLst>
    <p:sldId id="331" r:id="rId7"/>
    <p:sldId id="299" r:id="rId8"/>
    <p:sldId id="360" r:id="rId9"/>
    <p:sldId id="363" r:id="rId10"/>
    <p:sldId id="300" r:id="rId11"/>
    <p:sldId id="313" r:id="rId12"/>
    <p:sldId id="355" r:id="rId13"/>
    <p:sldId id="356" r:id="rId14"/>
    <p:sldId id="364" r:id="rId15"/>
    <p:sldId id="357" r:id="rId16"/>
    <p:sldId id="362" r:id="rId17"/>
    <p:sldId id="365" r:id="rId18"/>
    <p:sldId id="361" r:id="rId19"/>
    <p:sldId id="358" r:id="rId20"/>
    <p:sldId id="377" r:id="rId21"/>
    <p:sldId id="367" r:id="rId22"/>
    <p:sldId id="368" r:id="rId23"/>
    <p:sldId id="374" r:id="rId24"/>
    <p:sldId id="369" r:id="rId25"/>
    <p:sldId id="376" r:id="rId26"/>
    <p:sldId id="375" r:id="rId27"/>
    <p:sldId id="314" r:id="rId28"/>
    <p:sldId id="373" r:id="rId29"/>
    <p:sldId id="339" r:id="rId30"/>
    <p:sldId id="366" r:id="rId3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6686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670" y="-10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54C7AA3-2D1D-48BD-8835-89F24BCE5B28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60D754B-E142-469F-9ACB-89A8BE352E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07790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B577CCF-A117-484A-B2B5-B8E634EB7357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2BBE35F-EACA-40F7-9EDC-9422734A9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056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2F4-6030-4FC1-BC75-6F0AEBAC1655}" type="datetime1">
              <a:rPr lang="en-US" smtClean="0"/>
              <a:t>4/23/2019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148-4992-4772-9B58-85D91AB5D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4F2F-F178-423B-8286-9BB94831FDA5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19C2-3E32-4A96-BA98-7EE6BDD5E0CA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E362-07AA-4E2F-AD44-A74BFC7E6075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16A3-9FDD-4E66-BC97-4AB0695B2958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35E8-FB3D-4C40-97CF-71AA73BFE310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9064-38C3-48FD-AB40-842DD1431D28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414A-27C4-45F0-B7DE-2282C01277E6}" type="datetime1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A8E2-03AC-4FAF-83DF-34EFFE37893D}" type="datetime1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D5A0-2782-4F15-BCC5-D20B9B194681}" type="datetime1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046-43EC-44BF-AB55-0291D0500FDF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C4C-00CC-4C67-96A4-A86EEFEA2FCD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9356-A7FC-4CDD-8F0C-0AE233B587F3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A0ED-252D-40CD-B388-0599A885EAC5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E8AE-E0C6-458D-8050-067A3A767AF4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1F48-AD78-48EB-ADC8-24B89E0A1075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5CAC-F953-495C-B62E-2E951ABB83A4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3A66-85AE-4B4D-88BC-6ADE0C3580CD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782B-A0DA-4747-870A-D4A85860B919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EDD7-A0F9-41EC-B1A8-1B1FAD8C71FE}" type="datetime1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389A-4A4C-4E8B-AD62-2802CDDCD56E}" type="datetime1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3EA9-4F98-436C-91FE-D6F18710B0A1}" type="datetime1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7BAE-3167-4952-9BF2-C3FEBFB44EEF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73A9-4FFD-4CA1-8FEC-21FCDE86C6BF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94F-107F-4227-9D48-1A7E2B30F24B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B034-F8C6-40F7-95A5-E21FF2C52AFE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4248-AF49-4451-8324-E82E2CAFA651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46-C717-4E6F-8F98-4147A6307DF3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5B4-75D5-4152-9063-1E4BFF87047A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962-7E25-43DA-A63C-390333AF010C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3360-C8F2-4C74-B048-C45296DE4359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0B5D-E098-4269-A558-6F1E910BEBF3}" type="datetime1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1117-10A3-4D21-B011-6BA8EE30D7A9}" type="datetime1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16-0B5D-43A5-94CB-CF9F1BDE1199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97F-1C3E-46C4-8CF0-50886A68222F}" type="datetime1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39D2-1512-4B6D-B60A-782C0F4847A8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32D-47ED-420A-8963-CCE0074892CE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53BE-8EE7-4501-A62F-F622A8F4D8D8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82A9-0FD0-43DC-A918-A4532212EA4C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482-A6D3-4F06-AFF1-E1791AA92B18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8071-FC70-4FD1-9DB2-8A48CAFCA5B6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774E-3D34-40C7-9D7B-08D0B89BD310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6600-1471-4784-9205-1FFBE02F85C6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2629-8AAC-4D63-AD26-24D7A510F21B}" type="datetime1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 baseline="0"/>
            </a:lvl1pPr>
            <a:extLst/>
          </a:lstStyle>
          <a:p>
            <a:r>
              <a:rPr kumimoji="0" lang="en-US" dirty="0"/>
              <a:t>About Patent “Portfolios”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Apple Computer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Nike Shoe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5D67-A82E-4DE1-AE72-36B678597B79}" type="datetime1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AFBB-A66C-4E80-B258-EE315FAAD43F}" type="datetime1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C211-7BA3-4857-80B0-83C2C0C8DEAB}" type="datetime1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E17D-809A-4DFD-BC7B-C5BA472E480D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F58C-D159-4CF3-ACD0-F5795E0902D8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AFA7-59FF-43A1-9156-6EE79D9F99A2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97D-9AB8-44B6-A36D-0ED0504F0784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3F5-1F2C-4B41-98A2-2759F274CBA1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DF4A-1059-42FA-BAD7-F33328EC62FA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3A55-B1EE-4CD9-A3FA-74519C9FE9AA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BCE0-0C54-4C12-85C2-6B8424D4B2E0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03F8-92C3-4C77-B048-16E2D53CB405}" type="datetime1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4D63-3A69-4BD3-B962-CAF68CF57708}" type="datetime1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105F-1B1F-4083-B65C-F1DB2ADA080E}" type="datetime1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66C1-B162-45AE-B11E-BAD315CDECDC}" type="datetime1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BF6-E563-454D-B3F1-3F2844B7E2A4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9E7C-6651-4AA4-A0D3-8D03B7ACAED6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CFA6-A80F-490B-A5B2-A2227E0804E9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15F0-1FDC-492D-8E81-73F0A7E32390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0E6E-9915-46FD-9507-8A5294FC046B}" type="datetime1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148-4992-4772-9B58-85D91AB5D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9333-B047-4E1D-9098-150F6091924E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CB05FCF-7A01-43DC-B5AF-DE1C3FC20AD1}" type="datetime1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 algn="r"/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5283D5-6077-4E09-AABA-3FB5DA3D34F2}" type="datetime1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8296-56E9-4D1D-B74C-89E22FB97711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9CC5-E9CC-49F0-881B-8DF35CCD2D74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B529-D9CD-44F1-9EFF-AC91E79BE72B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E7AE-ADEE-4CD8-9911-F5B164845391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348A-3F8D-46F4-BEB4-B7353D1BDB11}" type="datetime1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ervice/faq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9kPtVrtPhSc?utm_source=unsplash&amp;utm_medium=referral&amp;utm_content=creditCopyTex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earch/photos/handshake?utm_source=unsplash&amp;utm_medium=referral&amp;utm_content=creditCopyTex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aw-arts.org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pyright.gov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7178" y="381000"/>
            <a:ext cx="7921022" cy="2057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>
                <a:solidFill>
                  <a:schemeClr val="accent3"/>
                </a:solidFill>
                <a:latin typeface="+mn-lt"/>
              </a:rPr>
              <a:t>Design Law 101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A toolkit for protecting and making money from your artwork while respecting others’ work.</a:t>
            </a:r>
          </a:p>
          <a:p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April 24, 2019– Columbia College / Business of Design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	 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7FB67-8163-4802-85FF-80F63EE4BBE7}"/>
              </a:ext>
            </a:extLst>
          </p:cNvPr>
          <p:cNvSpPr txBox="1"/>
          <p:nvPr/>
        </p:nvSpPr>
        <p:spPr>
          <a:xfrm>
            <a:off x="76200" y="4648200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Law Office of Lesley A. Wallerstein, LLC</a:t>
            </a:r>
            <a:br>
              <a:rPr lang="en-US" sz="1400" dirty="0"/>
            </a:br>
            <a:r>
              <a:rPr lang="en-US" sz="1400" dirty="0"/>
              <a:t>500 Lake Cook Road, Suite 350</a:t>
            </a:r>
            <a:br>
              <a:rPr lang="en-US" sz="1400" dirty="0"/>
            </a:br>
            <a:r>
              <a:rPr lang="en-US" sz="1400" dirty="0"/>
              <a:t>Deerfield IL 60015</a:t>
            </a:r>
            <a:br>
              <a:rPr lang="en-US" sz="1400" dirty="0"/>
            </a:br>
            <a:r>
              <a:rPr lang="en-US" sz="1400" dirty="0"/>
              <a:t>(847) 912-3553</a:t>
            </a:r>
            <a:br>
              <a:rPr lang="en-US" sz="1400" dirty="0"/>
            </a:br>
            <a:r>
              <a:rPr lang="en-US" sz="1400" dirty="0"/>
              <a:t>law@wallerstein-ip.com</a:t>
            </a:r>
          </a:p>
        </p:txBody>
      </p:sp>
    </p:spTree>
    <p:extLst>
      <p:ext uri="{BB962C8B-B14F-4D97-AF65-F5344CB8AC3E}">
        <p14:creationId xmlns:p14="http://schemas.microsoft.com/office/powerpoint/2010/main" val="203086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B84D3A-72B7-4524-A752-BB35205F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D7A7E-F275-4BDB-83DA-3F8D65421883}"/>
              </a:ext>
            </a:extLst>
          </p:cNvPr>
          <p:cNvSpPr txBox="1"/>
          <p:nvPr/>
        </p:nvSpPr>
        <p:spPr>
          <a:xfrm>
            <a:off x="914400" y="9144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Copyright Infringement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is infringement and what is not?</a:t>
            </a:r>
          </a:p>
          <a:p>
            <a:pPr lvl="1"/>
            <a:r>
              <a:rPr lang="en-US" sz="2000" dirty="0"/>
              <a:t>Copying without permission</a:t>
            </a:r>
          </a:p>
          <a:p>
            <a:pPr lvl="1"/>
            <a:r>
              <a:rPr lang="en-US" sz="2000" dirty="0"/>
              <a:t>Intent </a:t>
            </a:r>
            <a:r>
              <a:rPr lang="en-US" sz="2000"/>
              <a:t>or knowledge not </a:t>
            </a:r>
            <a:r>
              <a:rPr lang="en-US" sz="2000" dirty="0"/>
              <a:t>needed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“Fair Use” defense – depends on purpose and effect of copying</a:t>
            </a:r>
          </a:p>
          <a:p>
            <a:pPr lvl="1"/>
            <a:r>
              <a:rPr lang="en-US" sz="2000" dirty="0"/>
              <a:t>Social commentary / First Amendment</a:t>
            </a:r>
          </a:p>
          <a:p>
            <a:pPr lvl="1"/>
            <a:r>
              <a:rPr lang="en-US" sz="2000" dirty="0"/>
              <a:t>Educational</a:t>
            </a:r>
          </a:p>
          <a:p>
            <a:pPr lvl="1"/>
            <a:r>
              <a:rPr lang="en-US" sz="2000" dirty="0"/>
              <a:t>Minimal borrowing</a:t>
            </a:r>
          </a:p>
          <a:p>
            <a:pPr lvl="1"/>
            <a:r>
              <a:rPr lang="en-US" sz="2000" dirty="0"/>
              <a:t>Financial impact on copyright owner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3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4AD413-3E06-4AF0-B30A-5758C1D8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06C8B-BD07-4C12-99EB-236EC6672B2D}"/>
              </a:ext>
            </a:extLst>
          </p:cNvPr>
          <p:cNvSpPr txBox="1"/>
          <p:nvPr/>
        </p:nvSpPr>
        <p:spPr>
          <a:xfrm>
            <a:off x="0" y="990600"/>
            <a:ext cx="906780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When do you need permission (</a:t>
            </a:r>
            <a:r>
              <a:rPr lang="en-US" sz="3600" dirty="0">
                <a:solidFill>
                  <a:schemeClr val="accent3"/>
                </a:solidFill>
              </a:rPr>
              <a:t>a “license”)</a:t>
            </a:r>
          </a:p>
          <a:p>
            <a:r>
              <a:rPr lang="en-US" sz="3600" dirty="0"/>
              <a:t>to </a:t>
            </a:r>
            <a:r>
              <a:rPr lang="en-US" sz="3600" b="1" dirty="0"/>
              <a:t>use</a:t>
            </a:r>
            <a:r>
              <a:rPr lang="en-US" sz="3600" dirty="0"/>
              <a:t> a photo? When you do not?</a:t>
            </a:r>
          </a:p>
          <a:p>
            <a:endParaRPr lang="en-US" dirty="0"/>
          </a:p>
          <a:p>
            <a:endParaRPr lang="en-US" dirty="0"/>
          </a:p>
          <a:p>
            <a:pPr lvl="3"/>
            <a:r>
              <a:rPr lang="en-US" sz="2800" u="sng" dirty="0"/>
              <a:t>Rule of thumb</a:t>
            </a:r>
            <a:r>
              <a:rPr lang="en-US" sz="2800" dirty="0"/>
              <a:t>: if you did not take the photo, you need permission. </a:t>
            </a:r>
          </a:p>
          <a:p>
            <a:pPr lvl="3"/>
            <a:endParaRPr lang="en-US" sz="2800" dirty="0"/>
          </a:p>
          <a:p>
            <a:pPr lvl="3"/>
            <a:r>
              <a:rPr lang="en-US" sz="2800" u="sng" dirty="0"/>
              <a:t>Exceptions</a:t>
            </a:r>
            <a:r>
              <a:rPr lang="en-US" sz="2800" dirty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Public Domain – works created before 1923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Creative Commons license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Other, written,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3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8FD48-AE8F-4446-9442-371275BD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6446837"/>
            <a:ext cx="5029200" cy="365125"/>
          </a:xfrm>
        </p:spPr>
        <p:txBody>
          <a:bodyPr/>
          <a:lstStyle/>
          <a:p>
            <a:r>
              <a:rPr lang="en-US" dirty="0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91F9D-DE79-45A9-A81E-11C3C223A324}"/>
              </a:ext>
            </a:extLst>
          </p:cNvPr>
          <p:cNvSpPr txBox="1"/>
          <p:nvPr/>
        </p:nvSpPr>
        <p:spPr>
          <a:xfrm>
            <a:off x="190500" y="228600"/>
            <a:ext cx="876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do you need permission to *take* a photo of someone?</a:t>
            </a:r>
          </a:p>
          <a:p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Can you identify the person in the photo?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Expectation of privacy: public / private space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Celebrities and public figures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When in doubt, ask permission (written is best!)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Image result for alec baldwin paparazzi">
            <a:extLst>
              <a:ext uri="{FF2B5EF4-FFF2-40B4-BE49-F238E27FC236}">
                <a16:creationId xmlns:a16="http://schemas.microsoft.com/office/drawing/2014/main" id="{108BC44E-9729-4D6D-B4FF-AC778A82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6" y="2721590"/>
            <a:ext cx="3048000" cy="3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10C7AC-E966-4299-B30D-688DFF88D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06" y="2912089"/>
            <a:ext cx="4211588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E2C17-EE1E-4181-B718-FDB5AE09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A973A-A742-40C8-BED1-431451771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7884953" cy="457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9BE400-3693-40A2-B4A6-D2D73F4E3896}"/>
              </a:ext>
            </a:extLst>
          </p:cNvPr>
          <p:cNvCxnSpPr/>
          <p:nvPr/>
        </p:nvCxnSpPr>
        <p:spPr>
          <a:xfrm flipH="1" flipV="1">
            <a:off x="1447800" y="999688"/>
            <a:ext cx="10668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9C8D42-5D9B-4A32-9064-371B22E44BE3}"/>
              </a:ext>
            </a:extLst>
          </p:cNvPr>
          <p:cNvCxnSpPr/>
          <p:nvPr/>
        </p:nvCxnSpPr>
        <p:spPr>
          <a:xfrm flipV="1">
            <a:off x="1066800" y="999688"/>
            <a:ext cx="0" cy="92348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44A8446-D258-451A-89B9-0E20D67D30F5}"/>
              </a:ext>
            </a:extLst>
          </p:cNvPr>
          <p:cNvSpPr txBox="1"/>
          <p:nvPr/>
        </p:nvSpPr>
        <p:spPr>
          <a:xfrm>
            <a:off x="1728080" y="5690671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Yes, you need permission even if the subject is deceased…</a:t>
            </a:r>
          </a:p>
        </p:txBody>
      </p:sp>
    </p:spTree>
    <p:extLst>
      <p:ext uri="{BB962C8B-B14F-4D97-AF65-F5344CB8AC3E}">
        <p14:creationId xmlns:p14="http://schemas.microsoft.com/office/powerpoint/2010/main" val="125215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EF5E56-2D4E-44DC-8FBF-9DEE3DAB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ECE90-D334-4678-B0E0-46B39827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7610117" cy="4199179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EDF4EB3D-C047-43CF-8CF1-DDA087D1A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9" y="4655383"/>
            <a:ext cx="5708471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Free images and videos you can use anywhere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a vibrant community of creatives, sharing copyright free images and videos. All contents are released under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Creative Commons CC0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makes them safe to use without asking for permission or giving credit to the artist - even for commercial purposes.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Learn more...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F923D4-A981-45A2-A55C-34986E944840}"/>
              </a:ext>
            </a:extLst>
          </p:cNvPr>
          <p:cNvSpPr/>
          <p:nvPr/>
        </p:nvSpPr>
        <p:spPr>
          <a:xfrm>
            <a:off x="4343400" y="5486400"/>
            <a:ext cx="2057400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5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FCE035-CB4A-4374-B408-E9C4F040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</p:spTree>
    <p:extLst>
      <p:ext uri="{BB962C8B-B14F-4D97-AF65-F5344CB8AC3E}">
        <p14:creationId xmlns:p14="http://schemas.microsoft.com/office/powerpoint/2010/main" val="317095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E29B18-4E65-4924-98AF-28C44FE9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5867400" cy="365125"/>
          </a:xfrm>
        </p:spPr>
        <p:txBody>
          <a:bodyPr/>
          <a:lstStyle/>
          <a:p>
            <a:r>
              <a:rPr lang="en-US" dirty="0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A8C25-D203-4B02-9882-13C730E5EA12}"/>
              </a:ext>
            </a:extLst>
          </p:cNvPr>
          <p:cNvSpPr/>
          <p:nvPr/>
        </p:nvSpPr>
        <p:spPr>
          <a:xfrm>
            <a:off x="1949423" y="603031"/>
            <a:ext cx="4888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/>
              <a:t>Trademarks</a:t>
            </a:r>
          </a:p>
        </p:txBody>
      </p:sp>
      <p:pic>
        <p:nvPicPr>
          <p:cNvPr id="4" name="Content Placeholder 14" descr="copyright symbol.jpg">
            <a:extLst>
              <a:ext uri="{FF2B5EF4-FFF2-40B4-BE49-F238E27FC236}">
                <a16:creationId xmlns:a16="http://schemas.microsoft.com/office/drawing/2014/main" id="{5D0720C0-6769-41F0-AD24-B3AEFEE43A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914" y="1981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30C376-9544-4AA3-9C14-32B800BC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BD30F9-B4D6-4928-A1D3-3A2DD87DAE23}"/>
              </a:ext>
            </a:extLst>
          </p:cNvPr>
          <p:cNvSpPr/>
          <p:nvPr/>
        </p:nvSpPr>
        <p:spPr>
          <a:xfrm>
            <a:off x="685800" y="1951672"/>
            <a:ext cx="32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“word, phrase, symbol or design, or a combination of words, phrases, symbols or designs, that identifies and distinguishes the source of the goods/services of one party from those of others”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C58D8-7CD7-4959-B1CC-00D8E2CB5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7200" y="12192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462392-A9D5-4AC0-BDA3-1AE5A305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3CD27-FB73-4EEE-A673-1F114A041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6075"/>
            <a:ext cx="4419600" cy="56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6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51DFDE-828D-4E48-8412-865BB045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A49E1-49CD-460F-855B-1DACA9505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9" y="1447800"/>
            <a:ext cx="41910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96F0C-2661-4673-9B3D-146FD3AAB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187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143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Copyrights</a:t>
            </a:r>
          </a:p>
        </p:txBody>
      </p:sp>
      <p:pic>
        <p:nvPicPr>
          <p:cNvPr id="1028" name="Picture 4" descr="Image result for copyright symbol">
            <a:extLst>
              <a:ext uri="{FF2B5EF4-FFF2-40B4-BE49-F238E27FC236}">
                <a16:creationId xmlns:a16="http://schemas.microsoft.com/office/drawing/2014/main" id="{DA686CA9-8407-46F7-B373-8175C347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98812"/>
            <a:ext cx="1857246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4C124A-4BA4-40BA-94F1-CD13BF32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</p:spTree>
    <p:extLst>
      <p:ext uri="{BB962C8B-B14F-4D97-AF65-F5344CB8AC3E}">
        <p14:creationId xmlns:p14="http://schemas.microsoft.com/office/powerpoint/2010/main" val="3578385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E618ED-9426-4FE1-98E8-DA7B0555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855E9-3748-451C-AAFC-AE376981EA4E}"/>
              </a:ext>
            </a:extLst>
          </p:cNvPr>
          <p:cNvSpPr/>
          <p:nvPr/>
        </p:nvSpPr>
        <p:spPr>
          <a:xfrm>
            <a:off x="914400" y="511131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How an attorney can help</a:t>
            </a:r>
            <a:r>
              <a:rPr lang="en-US" sz="4800" b="1" i="1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25765-1E84-41A4-95AD-46A313BCB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29" y="1524000"/>
            <a:ext cx="3002141" cy="4504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B6E9E0-E2DA-45C6-ACCB-169FD71DFBC3}"/>
              </a:ext>
            </a:extLst>
          </p:cNvPr>
          <p:cNvSpPr/>
          <p:nvPr/>
        </p:nvSpPr>
        <p:spPr>
          <a:xfrm>
            <a:off x="6064122" y="5819001"/>
            <a:ext cx="213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Photo by </a:t>
            </a:r>
            <a:r>
              <a:rPr lang="en-US" sz="1200" dirty="0" err="1">
                <a:hlinkClick r:id="rId3"/>
              </a:rPr>
              <a:t>rawpixel</a:t>
            </a:r>
            <a:r>
              <a:rPr lang="en-US" sz="1200" dirty="0"/>
              <a:t> on </a:t>
            </a:r>
            <a:r>
              <a:rPr lang="en-US" sz="1200" dirty="0" err="1">
                <a:hlinkClick r:id="rId4"/>
              </a:rPr>
              <a:t>Unsplash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6149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3841" y="551428"/>
            <a:ext cx="71563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3200" i="1" dirty="0"/>
          </a:p>
          <a:p>
            <a:pPr marL="342900" indent="-342900">
              <a:buFont typeface="+mj-lt"/>
              <a:buAutoNum type="arabicPeriod"/>
            </a:pPr>
            <a:endParaRPr lang="en-US" sz="3200" i="1" dirty="0"/>
          </a:p>
          <a:p>
            <a:pPr marL="342900" indent="-342900">
              <a:buFont typeface="+mj-lt"/>
              <a:buAutoNum type="arabicPeriod"/>
            </a:pPr>
            <a:r>
              <a:rPr lang="en-US" sz="3200" u="sng" dirty="0"/>
              <a:t>Review</a:t>
            </a:r>
            <a:r>
              <a:rPr lang="en-US" sz="3200" dirty="0"/>
              <a:t> a LICENSE AGREEMENT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u="sng" dirty="0"/>
              <a:t>Advise</a:t>
            </a:r>
            <a:r>
              <a:rPr lang="en-US" sz="3200" dirty="0"/>
              <a:t> you whether you need a © or ®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u="sng" dirty="0"/>
              <a:t>Prepare</a:t>
            </a:r>
            <a:r>
              <a:rPr lang="en-US" sz="3200" dirty="0"/>
              <a:t>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u="sng" dirty="0"/>
              <a:t>Defend</a:t>
            </a:r>
            <a:r>
              <a:rPr lang="en-US" sz="3200" dirty="0"/>
              <a:t> you if accused of infringement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Create a </a:t>
            </a:r>
            <a:r>
              <a:rPr lang="en-US" sz="3200" u="sng" dirty="0"/>
              <a:t>business entity </a:t>
            </a:r>
            <a:r>
              <a:rPr lang="en-US" sz="3200" dirty="0"/>
              <a:t>for you</a:t>
            </a:r>
          </a:p>
          <a:p>
            <a:pPr marL="971550" lvl="1" indent="-514350">
              <a:buAutoNum type="alphaLcPeriod"/>
            </a:pPr>
            <a:r>
              <a:rPr lang="en-US" sz="3200" dirty="0"/>
              <a:t>Corporation</a:t>
            </a:r>
          </a:p>
          <a:p>
            <a:pPr marL="971550" lvl="1" indent="-514350">
              <a:buAutoNum type="alphaLcPeriod"/>
            </a:pPr>
            <a:r>
              <a:rPr lang="en-US" sz="3200" dirty="0"/>
              <a:t>Limited Liability Company</a:t>
            </a:r>
          </a:p>
          <a:p>
            <a:pPr marL="742950" indent="-742950">
              <a:buFont typeface="+mj-lt"/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0732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417E02-F190-4969-8231-C01128E2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884C9-C76B-45AE-8CDE-3A8BE96AC6C3}"/>
              </a:ext>
            </a:extLst>
          </p:cNvPr>
          <p:cNvSpPr/>
          <p:nvPr/>
        </p:nvSpPr>
        <p:spPr>
          <a:xfrm>
            <a:off x="195596" y="1600200"/>
            <a:ext cx="81864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/>
              <a:t>Intellectual Property Attorney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Business Law Attorney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Word of mouth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solidFill>
                  <a:srgbClr val="FFC000"/>
                </a:solidFill>
              </a:rPr>
              <a:t>Lawyers for the Creative Arts </a:t>
            </a:r>
            <a:r>
              <a:rPr lang="en-US" sz="3200" b="1" dirty="0"/>
              <a:t>(in Chicago)</a:t>
            </a:r>
          </a:p>
          <a:p>
            <a:r>
              <a:rPr lang="en-US" sz="3200" b="1" dirty="0"/>
              <a:t>         </a:t>
            </a:r>
            <a:r>
              <a:rPr lang="en-US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https://law-arts.org/</a:t>
            </a:r>
            <a:r>
              <a:rPr lang="en-US" sz="3200" b="1" dirty="0"/>
              <a:t> </a:t>
            </a:r>
          </a:p>
          <a:p>
            <a:r>
              <a:rPr lang="en-US" sz="3200" dirty="0"/>
              <a:t>         161 North Clark Street, Suite 4300</a:t>
            </a:r>
          </a:p>
          <a:p>
            <a:pPr marL="514350" indent="-514350">
              <a:buAutoNum type="arabicPeriod" startAt="5"/>
            </a:pPr>
            <a:r>
              <a:rPr lang="en-US" sz="3200" dirty="0"/>
              <a:t>   </a:t>
            </a:r>
            <a:r>
              <a:rPr lang="en-US" sz="3200" b="1" dirty="0">
                <a:solidFill>
                  <a:schemeClr val="accent3"/>
                </a:solidFill>
              </a:rPr>
              <a:t>Chicago Bar Association</a:t>
            </a:r>
            <a:r>
              <a:rPr lang="en-US" sz="3200" dirty="0"/>
              <a:t> lawyer referral</a:t>
            </a:r>
          </a:p>
          <a:p>
            <a:r>
              <a:rPr lang="en-US" sz="3200" dirty="0"/>
              <a:t>        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A7E09-AE12-471F-9360-FA5940EA3E27}"/>
              </a:ext>
            </a:extLst>
          </p:cNvPr>
          <p:cNvSpPr txBox="1"/>
          <p:nvPr/>
        </p:nvSpPr>
        <p:spPr>
          <a:xfrm>
            <a:off x="402598" y="685800"/>
            <a:ext cx="818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How to find a lawyer/one I can afford?</a:t>
            </a:r>
          </a:p>
        </p:txBody>
      </p:sp>
    </p:spTree>
    <p:extLst>
      <p:ext uri="{BB962C8B-B14F-4D97-AF65-F5344CB8AC3E}">
        <p14:creationId xmlns:p14="http://schemas.microsoft.com/office/powerpoint/2010/main" val="1155796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51075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About Legal Self-Help Sites: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4AF5D4-BB40-4684-A701-3C773A57E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2282330"/>
            <a:ext cx="5261234" cy="1299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CA0C00-9AA2-4D88-8254-E3DA1D6EC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23717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C19E53-DA1A-497E-9F4E-3CE2E588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6244" y="6400800"/>
            <a:ext cx="5562600" cy="365125"/>
          </a:xfrm>
        </p:spPr>
        <p:txBody>
          <a:bodyPr/>
          <a:lstStyle/>
          <a:p>
            <a:r>
              <a:rPr lang="en-US" dirty="0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5A034-FB4A-4EB7-83ED-EEA4291580F5}"/>
              </a:ext>
            </a:extLst>
          </p:cNvPr>
          <p:cNvSpPr txBox="1"/>
          <p:nvPr/>
        </p:nvSpPr>
        <p:spPr>
          <a:xfrm>
            <a:off x="1371600" y="5105400"/>
            <a:ext cx="6711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Copy and share this PowerPoint abundantly!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3B94F-AC6D-493D-ACDB-79D25C92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595181"/>
            <a:ext cx="5181600" cy="3447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AA564-6071-4329-9C3A-7FB5AAD387C0}"/>
              </a:ext>
            </a:extLst>
          </p:cNvPr>
          <p:cNvSpPr txBox="1"/>
          <p:nvPr/>
        </p:nvSpPr>
        <p:spPr>
          <a:xfrm>
            <a:off x="5791200" y="4042821"/>
            <a:ext cx="15547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Pixabay</a:t>
            </a:r>
            <a:r>
              <a:rPr lang="en-US" sz="1050" dirty="0"/>
              <a:t> - </a:t>
            </a:r>
          </a:p>
          <a:p>
            <a:r>
              <a:rPr lang="en-US" sz="1050" dirty="0"/>
              <a:t>Free for commercial use </a:t>
            </a:r>
          </a:p>
          <a:p>
            <a:r>
              <a:rPr lang="en-US" sz="1050" dirty="0"/>
              <a:t>No attribution required </a:t>
            </a:r>
          </a:p>
        </p:txBody>
      </p:sp>
    </p:spTree>
    <p:extLst>
      <p:ext uri="{BB962C8B-B14F-4D97-AF65-F5344CB8AC3E}">
        <p14:creationId xmlns:p14="http://schemas.microsoft.com/office/powerpoint/2010/main" val="92586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1C592A-C14C-40D8-8B75-977A98D5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C5F56-8320-4310-BE55-9EE399016FAD}"/>
              </a:ext>
            </a:extLst>
          </p:cNvPr>
          <p:cNvSpPr txBox="1"/>
          <p:nvPr/>
        </p:nvSpPr>
        <p:spPr>
          <a:xfrm>
            <a:off x="685800" y="609600"/>
            <a:ext cx="8077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a Copyright?</a:t>
            </a:r>
          </a:p>
          <a:p>
            <a:endParaRPr lang="en-US" dirty="0"/>
          </a:p>
          <a:p>
            <a:r>
              <a:rPr lang="en-US" sz="2800" dirty="0"/>
              <a:t>Federal statute gives “authors” the </a:t>
            </a:r>
            <a:r>
              <a:rPr lang="en-US" sz="2800" u="sng" dirty="0"/>
              <a:t>exclusive right</a:t>
            </a:r>
            <a:r>
              <a:rPr lang="en-US" sz="2800" dirty="0"/>
              <a:t> to:</a:t>
            </a:r>
          </a:p>
          <a:p>
            <a:endParaRPr lang="en-US" sz="32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/>
              <a:t>Perform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/>
              <a:t>Display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/>
              <a:t>Distribute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/>
              <a:t>Reproduce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/>
              <a:t>Create “derivative works of”</a:t>
            </a:r>
          </a:p>
          <a:p>
            <a:endParaRPr lang="en-US" sz="2800" dirty="0"/>
          </a:p>
          <a:p>
            <a:r>
              <a:rPr lang="en-US" sz="2800" dirty="0"/>
              <a:t>		Their work</a:t>
            </a:r>
          </a:p>
        </p:txBody>
      </p:sp>
    </p:spTree>
    <p:extLst>
      <p:ext uri="{BB962C8B-B14F-4D97-AF65-F5344CB8AC3E}">
        <p14:creationId xmlns:p14="http://schemas.microsoft.com/office/powerpoint/2010/main" val="108380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973992-9A2D-478A-9057-23AC2B57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F9981-CE33-49D4-9756-EB74DDD5E720}"/>
              </a:ext>
            </a:extLst>
          </p:cNvPr>
          <p:cNvSpPr txBox="1"/>
          <p:nvPr/>
        </p:nvSpPr>
        <p:spPr>
          <a:xfrm>
            <a:off x="762000" y="609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/>
              <a:t>Who</a:t>
            </a:r>
            <a:r>
              <a:rPr lang="en-US" sz="4800" dirty="0"/>
              <a:t> can own a copyright?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FF129-2EC9-4B9B-936B-7B40E71C9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936750"/>
            <a:ext cx="2159000" cy="298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C20C8-E6F1-47C6-BA42-0A51F6076D31}"/>
              </a:ext>
            </a:extLst>
          </p:cNvPr>
          <p:cNvSpPr txBox="1"/>
          <p:nvPr/>
        </p:nvSpPr>
        <p:spPr>
          <a:xfrm>
            <a:off x="914400" y="5184900"/>
            <a:ext cx="7526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Naruto the macaque took this selfie but he is not a “person” therefore can’t copyright it</a:t>
            </a:r>
          </a:p>
        </p:txBody>
      </p:sp>
    </p:spTree>
    <p:extLst>
      <p:ext uri="{BB962C8B-B14F-4D97-AF65-F5344CB8AC3E}">
        <p14:creationId xmlns:p14="http://schemas.microsoft.com/office/powerpoint/2010/main" val="209641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14197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What does a copyright protect?</a:t>
            </a:r>
          </a:p>
          <a:p>
            <a:endParaRPr lang="en-US" sz="4800" i="1" dirty="0"/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Paintings, sculpture, photographs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Books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Music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Drama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Movies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3719" y="660261"/>
            <a:ext cx="664797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Why register a copyright?</a:t>
            </a:r>
          </a:p>
          <a:p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Inexpensive - $35/$55 </a:t>
            </a:r>
            <a:r>
              <a:rPr lang="en-US" sz="2800" u="sng" dirty="0"/>
              <a:t>filing fee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Long term – Author’s life + 70 years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Right to sue in federal court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Collect damages if you win</a:t>
            </a:r>
          </a:p>
          <a:p>
            <a:pPr lvl="1"/>
            <a:r>
              <a:rPr lang="en-US" sz="2800" dirty="0"/>
              <a:t>$750 - $30,000 per work, up to $150,000 </a:t>
            </a:r>
          </a:p>
          <a:p>
            <a:pPr lvl="1"/>
            <a:r>
              <a:rPr lang="en-US" sz="2800" dirty="0"/>
              <a:t>if copying is willful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And also recoup your attorneys’ fees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9D7501-C000-4104-881B-D05D42BD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9A589-A8F0-429F-95FB-7DA9868BDF70}"/>
              </a:ext>
            </a:extLst>
          </p:cNvPr>
          <p:cNvSpPr txBox="1"/>
          <p:nvPr/>
        </p:nvSpPr>
        <p:spPr>
          <a:xfrm>
            <a:off x="895350" y="921603"/>
            <a:ext cx="73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How to register a copyright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4A88C-4091-4B85-89C0-9A3850FE3421}"/>
              </a:ext>
            </a:extLst>
          </p:cNvPr>
          <p:cNvSpPr txBox="1"/>
          <p:nvPr/>
        </p:nvSpPr>
        <p:spPr>
          <a:xfrm>
            <a:off x="895350" y="2743200"/>
            <a:ext cx="8064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U.S. Copyright Office – </a:t>
            </a:r>
            <a:r>
              <a:rPr lang="en-US" sz="3200" dirty="0">
                <a:hlinkClick r:id="rId2"/>
              </a:rPr>
              <a:t>www.copyright.gov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5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75A960-2E88-46D5-A4DE-C12A7077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746DE-8E38-46C1-BEF1-0281946CBB70}"/>
              </a:ext>
            </a:extLst>
          </p:cNvPr>
          <p:cNvSpPr txBox="1"/>
          <p:nvPr/>
        </p:nvSpPr>
        <p:spPr>
          <a:xfrm>
            <a:off x="685800" y="762000"/>
            <a:ext cx="7391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About the registration process: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“Examined” for originality/lack of utility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Process is difficult to track / opaque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9+ months to receive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Appeal rejections - $200+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6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E49DC-92CA-4E0E-9E34-EB346B3D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2019  Law Office of Lesley A. Wallerstein, LLC - This PowerPoint does not create an attorney-client relationship - for informational purposes only - not legal advice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F1AC7-6A06-486E-BA70-9BA7EEA62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535129" cy="59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7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2962</TotalTime>
  <Words>1354</Words>
  <Application>Microsoft Office PowerPoint</Application>
  <PresentationFormat>On-screen Show (4:3)</PresentationFormat>
  <Paragraphs>136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Lesley</dc:creator>
  <cp:lastModifiedBy>Lesley Wallerstein</cp:lastModifiedBy>
  <cp:revision>304</cp:revision>
  <cp:lastPrinted>2015-03-11T12:50:28Z</cp:lastPrinted>
  <dcterms:created xsi:type="dcterms:W3CDTF">2012-11-05T19:24:26Z</dcterms:created>
  <dcterms:modified xsi:type="dcterms:W3CDTF">2019-04-23T12:14:50Z</dcterms:modified>
</cp:coreProperties>
</file>