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776" r:id="rId2"/>
    <p:sldMasterId id="2147483800" r:id="rId3"/>
    <p:sldMasterId id="2147483812" r:id="rId4"/>
    <p:sldMasterId id="2147483824" r:id="rId5"/>
    <p:sldMasterId id="2147483836" r:id="rId6"/>
  </p:sldMasterIdLst>
  <p:notesMasterIdLst>
    <p:notesMasterId r:id="rId24"/>
  </p:notesMasterIdLst>
  <p:handoutMasterIdLst>
    <p:handoutMasterId r:id="rId25"/>
  </p:handoutMasterIdLst>
  <p:sldIdLst>
    <p:sldId id="331" r:id="rId7"/>
    <p:sldId id="299" r:id="rId8"/>
    <p:sldId id="360" r:id="rId9"/>
    <p:sldId id="363" r:id="rId10"/>
    <p:sldId id="300" r:id="rId11"/>
    <p:sldId id="313" r:id="rId12"/>
    <p:sldId id="355" r:id="rId13"/>
    <p:sldId id="356" r:id="rId14"/>
    <p:sldId id="364" r:id="rId15"/>
    <p:sldId id="357" r:id="rId16"/>
    <p:sldId id="362" r:id="rId17"/>
    <p:sldId id="365" r:id="rId18"/>
    <p:sldId id="361" r:id="rId19"/>
    <p:sldId id="358" r:id="rId20"/>
    <p:sldId id="314" r:id="rId21"/>
    <p:sldId id="339" r:id="rId22"/>
    <p:sldId id="366" r:id="rId2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6686" autoAdjust="0"/>
  </p:normalViewPr>
  <p:slideViewPr>
    <p:cSldViewPr>
      <p:cViewPr varScale="1">
        <p:scale>
          <a:sx n="127" d="100"/>
          <a:sy n="127" d="100"/>
        </p:scale>
        <p:origin x="116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4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670" y="-102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54C7AA3-2D1D-48BD-8835-89F24BCE5B28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60D754B-E142-469F-9ACB-89A8BE352E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07790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B577CCF-A117-484A-B2B5-B8E634EB7357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2BBE35F-EACA-40F7-9EDC-9422734A9A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3056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4439-93D7-4D06-91C7-BD2B662B2CAA}" type="datetime1">
              <a:rPr lang="en-US" smtClean="0"/>
              <a:t>1/8/2019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148-4992-4772-9B58-85D91AB5D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5DE6-F8CD-4509-99E3-349EEF8ABD66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2018  Law Office of Lesley A. Wallerstein, LLC – For informational purposes only – NOT INTENDED AS LEGAL ADVICE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8CE0-9FAB-4197-8DCA-F22A19DB5922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2018  Law Office of Lesley A. Wallerstein, LLC – For informational purposes only – NOT INTENDED AS LEGAL ADVICE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97BF-585B-4793-B515-02558A74242F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FD9E-F3CD-4CCB-A9EF-5B84D8762CFE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C60C-A49C-47B1-A820-997D04619D86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9137-BF38-4428-A6EE-C1E17630D7E5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1E5F-DFC0-4DEC-96D8-7DC7B4BC4E2E}" type="datetime1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0E16-93A8-4293-A103-8374BCCACA14}" type="datetime1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53B3-00CE-4153-B1F3-368B9AF5F299}" type="datetime1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D474-8076-49E2-B343-CAACCCA13567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2A5-BDD1-442E-9871-F398C40EE783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2018  Law Office of Lesley A. Wallerstein, LLC – For informational purposes only – NOT INTENDED AS LEGAL ADVICE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168C-15D5-4BC3-91FD-F118F1B6CF46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366F-C135-428B-B955-DDF65C52A1CF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63E4-0EAB-4510-BE2D-7ECBE564B951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5651-7EB0-4C04-970D-44B53ED3DD0A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D2E4-F10E-41A4-8258-099C13D52A53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5977-2DD7-41BE-9B89-53445255E30E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1C49-BF69-4646-96A9-64DC13EA25B0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3CD4-15AD-435E-A012-ABA2258096D6}" type="datetime1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BB0B-5A6E-484F-801D-663D838263AB}" type="datetime1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1453-8F77-406F-ADD2-87AEA860A863}" type="datetime1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9C70-2A15-487A-9559-5D64FE19CD96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2018  Law Office of Lesley A. Wallerstein, LLC – For informational purposes only – NOT INTENDED AS LEGAL ADVICE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A8AD-4EE5-4F5D-87F3-459E15F1DBBF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705C-D2F1-4C13-8174-269535A3B8C8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906B-5618-45BB-A919-B1650907F750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592B-2681-4ADA-920C-C06436187D4A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B910-5968-40B7-BAA2-A5FA8625FD07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BC5D-7329-43B1-9725-011B51C658EE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DA1B-1A73-4154-B9AB-851F2F0F3A53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A73A-AC97-40C4-B2CD-933B74D11CA3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4DC5-52C9-41EA-B6D4-5A074A23C6D5}" type="datetime1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D55F-61AF-4B71-AC1C-796FC1627B3A}" type="datetime1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B408-374E-4D70-B650-AF2C586342C0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2018  Law Office of Lesley A. Wallerstein, LLC – For informational purposes only – NOT INTENDED AS LEGAL ADVICE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DAD1-4DF1-4D80-9569-9C937E0D96D7}" type="datetime1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2AB8-C43E-478C-9CA0-179840BD665C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07F4-962C-4D03-95E4-B6254B9AE5D1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B2402-828B-4482-A0A8-E465E196A17B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809A-C005-49A0-9160-DED5FB10041B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37E-5510-4A1D-890B-6A1266905570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2380-5F8A-4BC7-8150-868D99FDB9ED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0B64-25AF-4C4B-A0DD-38A090D01442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60ED-9C4B-48AB-9137-C2BFB8E27FF1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AD8D-2E0F-46E9-832A-DC3F1B5D4123}" type="datetime1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 baseline="0"/>
            </a:lvl1pPr>
            <a:extLst/>
          </a:lstStyle>
          <a:p>
            <a:r>
              <a:rPr kumimoji="0" lang="en-US" dirty="0"/>
              <a:t>About Patent “Portfolios”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Apple Computer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Nike Shoe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9782-D5A2-4497-A216-F7212D14FFEC}" type="datetime1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2018  Law Office of Lesley A. Wallerstein, LLC – For informational purposes only – NOT INTENDED AS LEGAL ADVICE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61E5-433E-48CD-A8DF-79777DF60FAE}" type="datetime1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0C8C-A3E6-4919-9046-C5906FA791FD}" type="datetime1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C0B2-147D-47FA-9464-DBC0E595BB91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14E8-3512-429E-9FFB-B04D2177932F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491D-FA9A-4035-B952-088822D8EDC1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EA29-1F9A-49BA-B745-DE9BEEB11355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3712-8302-4614-B3BB-E0F1CB303366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A780-44DB-444C-805D-6B0EC782A294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EBF3-E90A-4A0B-8AFA-105E02DD92AE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E78A-6911-478F-89AA-B9FAE8DB2BF1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C8F5-5859-4585-8FC9-F1D01B3516CE}" type="datetime1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2018  Law Office of Lesley A. Wallerstein, LLC – For informational purposes only – NOT INTENDED AS LEGAL ADVICE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C3C5-113F-4925-BB0B-7CEDD621A415}" type="datetime1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7025-0ED3-4D3D-AFD5-D937D95C40C9}" type="datetime1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5ECF-33E1-464E-B188-035A13881F5D}" type="datetime1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A0CA5-306C-4E33-90B6-A5EDD07BCE5E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4640A-79CF-4856-B123-43E4A9628855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E50E-5DA7-4492-B4FC-BD46C9DBC6C4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B32FC-2EC6-4B94-B7D3-AC6944F0F966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747C-C5C7-4B81-A889-60265151CB73}" type="datetime1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80148-4992-4772-9B58-85D91AB5D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EFD6-A0CA-4343-894D-09B438E3BEBC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(c) 2018  Law Office of Lesley A. Wallerstein, LLC – For informational purposes only – NOT INTENDED AS LEGAL ADVICE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6F723A23-D228-4A71-92D9-66EE896DBAD8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pPr algn="r"/>
            <a:r>
              <a:rPr lang="en-US"/>
              <a:t>(c) 2018  Law Office of Lesley A. Wallerstein, LLC – For informational purposes only – NOT INTENDED AS LEGAL ADVICE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C7C1BBD-3146-4FC1-BAE4-CFC37C9C2EF5}" type="datetime1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/>
            <a:r>
              <a:rPr lang="en-US"/>
              <a:t>(c) 2018  Law Office of Lesley A. Wallerstein, LLC – For informational purposes only – NOT INTENDED AS LEGAL ADVICE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0616-9E88-4CE9-B2DA-71A336276591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DD36-E899-4B93-B8D7-61D9CCEDA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26DBB-3767-49A0-838A-F5CA132E277E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AB6C3-57A7-4C00-9424-96D6E42362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AD80-D410-408E-9139-85EF54782AD6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EFD9-4D91-4B9F-AC8F-1BA597B88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E663A-BFF2-4086-9E42-52ECF89B416B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A75A3-A974-41C7-9C00-E9C51C6E3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3514F-29AF-4219-BE4B-6B7AAD856EF4}" type="datetime1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2018  Law Office of Lesley A. Wallerstein, LLC – For informational purposes only – NOT INTENDED AS LEGAL ADVICE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35FE-1F55-4B03-ACBA-ED12E37E7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ervice/faq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9kPtVrtPhSc?utm_source=unsplash&amp;utm_medium=referral&amp;utm_content=creditCopyTex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splash.com/search/photos/handshake?utm_source=unsplash&amp;utm_medium=referral&amp;utm_content=creditCopyTex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pyright.gov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7924800" cy="365125"/>
          </a:xfrm>
        </p:spPr>
        <p:txBody>
          <a:bodyPr/>
          <a:lstStyle/>
          <a:p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7700" y="685800"/>
            <a:ext cx="7848600" cy="1905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>
                <a:solidFill>
                  <a:schemeClr val="tx1"/>
                </a:solidFill>
                <a:latin typeface="+mn-lt"/>
              </a:rPr>
              <a:t>Copyright Basics for Photographers</a:t>
            </a:r>
          </a:p>
          <a:p>
            <a:endParaRPr 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November 29, 2018 – Deerfield Public Library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		 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B6AD8-DC9C-4D00-BD01-D1A24C458463}"/>
              </a:ext>
            </a:extLst>
          </p:cNvPr>
          <p:cNvSpPr txBox="1"/>
          <p:nvPr/>
        </p:nvSpPr>
        <p:spPr>
          <a:xfrm>
            <a:off x="1524000" y="2942839"/>
            <a:ext cx="358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 you, Chicago Photographic Arts Society, for hosting me today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7FB67-8163-4802-85FF-80F63EE4BBE7}"/>
              </a:ext>
            </a:extLst>
          </p:cNvPr>
          <p:cNvSpPr txBox="1"/>
          <p:nvPr/>
        </p:nvSpPr>
        <p:spPr>
          <a:xfrm>
            <a:off x="152400" y="5135023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Law Office of Lesley A. Wallerstein, LLC</a:t>
            </a:r>
            <a:br>
              <a:rPr lang="en-US" sz="1400" dirty="0"/>
            </a:br>
            <a:r>
              <a:rPr lang="en-US" sz="1400" dirty="0"/>
              <a:t>500 Lake Cook Road, Suite 350</a:t>
            </a:r>
            <a:br>
              <a:rPr lang="en-US" sz="1400" dirty="0"/>
            </a:br>
            <a:r>
              <a:rPr lang="en-US" sz="1400" dirty="0"/>
              <a:t>Deerfield IL 60015</a:t>
            </a:r>
            <a:br>
              <a:rPr lang="en-US" sz="1400" dirty="0"/>
            </a:br>
            <a:r>
              <a:rPr lang="en-US" sz="1400" dirty="0"/>
              <a:t>(847) 912-3553</a:t>
            </a:r>
            <a:br>
              <a:rPr lang="en-US" sz="1400" dirty="0"/>
            </a:br>
            <a:r>
              <a:rPr lang="en-US" sz="1400" dirty="0"/>
              <a:t>law@wallerstein-ip.com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60C1DB-B7DC-40C0-991B-F07DA81B1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03" y="2881624"/>
            <a:ext cx="2141297" cy="21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6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B84D3A-72B7-4524-A752-BB35205F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7315200" cy="365125"/>
          </a:xfrm>
        </p:spPr>
        <p:txBody>
          <a:bodyPr/>
          <a:lstStyle/>
          <a:p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D7A7E-F275-4BDB-83DA-3F8D65421883}"/>
              </a:ext>
            </a:extLst>
          </p:cNvPr>
          <p:cNvSpPr txBox="1"/>
          <p:nvPr/>
        </p:nvSpPr>
        <p:spPr>
          <a:xfrm>
            <a:off x="914400" y="914400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Copyright Infringement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is infringement and what is not?</a:t>
            </a:r>
          </a:p>
          <a:p>
            <a:pPr lvl="1"/>
            <a:r>
              <a:rPr lang="en-US" sz="2000" dirty="0"/>
              <a:t>Copying without permission</a:t>
            </a:r>
          </a:p>
          <a:p>
            <a:pPr lvl="1"/>
            <a:r>
              <a:rPr lang="en-US" sz="2000" dirty="0"/>
              <a:t>Intent not needed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“Fair Use” defense – depends on purpose and effect of copying</a:t>
            </a:r>
          </a:p>
          <a:p>
            <a:pPr lvl="1"/>
            <a:r>
              <a:rPr lang="en-US" sz="2000" dirty="0"/>
              <a:t>Social commentary / First Amendment</a:t>
            </a:r>
          </a:p>
          <a:p>
            <a:pPr lvl="1"/>
            <a:r>
              <a:rPr lang="en-US" sz="2000" dirty="0"/>
              <a:t>Educational</a:t>
            </a:r>
          </a:p>
          <a:p>
            <a:pPr lvl="1"/>
            <a:r>
              <a:rPr lang="en-US" sz="2000" dirty="0"/>
              <a:t>Minimal borrowing</a:t>
            </a:r>
          </a:p>
          <a:p>
            <a:pPr lvl="1"/>
            <a:r>
              <a:rPr lang="en-US" sz="2000" dirty="0"/>
              <a:t>Financial impact on copyright owner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3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4AD413-3E06-4AF0-B30A-5758C1D8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7696200" cy="365125"/>
          </a:xfrm>
        </p:spPr>
        <p:txBody>
          <a:bodyPr/>
          <a:lstStyle/>
          <a:p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806C8B-BD07-4C12-99EB-236EC6672B2D}"/>
              </a:ext>
            </a:extLst>
          </p:cNvPr>
          <p:cNvSpPr txBox="1"/>
          <p:nvPr/>
        </p:nvSpPr>
        <p:spPr>
          <a:xfrm>
            <a:off x="0" y="990600"/>
            <a:ext cx="906780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When do you need permission to </a:t>
            </a:r>
            <a:r>
              <a:rPr lang="en-US" sz="3600" b="1" dirty="0"/>
              <a:t>use</a:t>
            </a:r>
            <a:r>
              <a:rPr lang="en-US" sz="3600" dirty="0"/>
              <a:t> a photo?</a:t>
            </a:r>
          </a:p>
          <a:p>
            <a:r>
              <a:rPr lang="en-US" sz="3600" dirty="0"/>
              <a:t>When you do not?</a:t>
            </a:r>
          </a:p>
          <a:p>
            <a:endParaRPr lang="en-US" dirty="0"/>
          </a:p>
          <a:p>
            <a:endParaRPr lang="en-US" dirty="0"/>
          </a:p>
          <a:p>
            <a:pPr lvl="3"/>
            <a:r>
              <a:rPr lang="en-US" sz="2800" u="sng" dirty="0"/>
              <a:t>Rule of thumb</a:t>
            </a:r>
            <a:r>
              <a:rPr lang="en-US" sz="2800" dirty="0"/>
              <a:t>: if you did not take the photo, you need permission. </a:t>
            </a:r>
          </a:p>
          <a:p>
            <a:pPr lvl="3"/>
            <a:endParaRPr lang="en-US" sz="2800" dirty="0"/>
          </a:p>
          <a:p>
            <a:pPr lvl="3"/>
            <a:r>
              <a:rPr lang="en-US" sz="2800" u="sng" dirty="0"/>
              <a:t>Exceptions</a:t>
            </a:r>
            <a:r>
              <a:rPr lang="en-US" sz="2800" dirty="0"/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Public Domain – works created before 1923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Creative Commons license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800" dirty="0"/>
              <a:t>Other, written, permission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3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88FD48-AE8F-4446-9442-371275BDB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485948"/>
            <a:ext cx="7315200" cy="365125"/>
          </a:xfrm>
        </p:spPr>
        <p:txBody>
          <a:bodyPr/>
          <a:lstStyle/>
          <a:p>
            <a:pPr algn="ctr"/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91F9D-DE79-45A9-A81E-11C3C223A324}"/>
              </a:ext>
            </a:extLst>
          </p:cNvPr>
          <p:cNvSpPr txBox="1"/>
          <p:nvPr/>
        </p:nvSpPr>
        <p:spPr>
          <a:xfrm>
            <a:off x="190500" y="228600"/>
            <a:ext cx="876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do you need permission to *take* a photo of someone?</a:t>
            </a:r>
          </a:p>
          <a:p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Can you identify the person in the photo?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Expectation of privacy: public / private space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Celebrities and public figures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When in doubt, ask permission (written is best!)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Image result for alec baldwin paparazzi">
            <a:extLst>
              <a:ext uri="{FF2B5EF4-FFF2-40B4-BE49-F238E27FC236}">
                <a16:creationId xmlns:a16="http://schemas.microsoft.com/office/drawing/2014/main" id="{108BC44E-9729-4D6D-B4FF-AC778A82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31250"/>
            <a:ext cx="3048000" cy="34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10C7AC-E966-4299-B30D-688DFF88D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999969"/>
            <a:ext cx="4211588" cy="31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3E2C17-EE1E-4181-B718-FDB5AE094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7772400" cy="365125"/>
          </a:xfrm>
        </p:spPr>
        <p:txBody>
          <a:bodyPr/>
          <a:lstStyle/>
          <a:p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A973A-A742-40C8-BED1-431451771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7884953" cy="45720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9BE400-3693-40A2-B4A6-D2D73F4E3896}"/>
              </a:ext>
            </a:extLst>
          </p:cNvPr>
          <p:cNvCxnSpPr/>
          <p:nvPr/>
        </p:nvCxnSpPr>
        <p:spPr>
          <a:xfrm flipH="1" flipV="1">
            <a:off x="1447800" y="999688"/>
            <a:ext cx="10668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9C8D42-5D9B-4A32-9064-371B22E44BE3}"/>
              </a:ext>
            </a:extLst>
          </p:cNvPr>
          <p:cNvCxnSpPr/>
          <p:nvPr/>
        </p:nvCxnSpPr>
        <p:spPr>
          <a:xfrm flipV="1">
            <a:off x="1066800" y="999688"/>
            <a:ext cx="0" cy="92348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44A8446-D258-451A-89B9-0E20D67D30F5}"/>
              </a:ext>
            </a:extLst>
          </p:cNvPr>
          <p:cNvSpPr txBox="1"/>
          <p:nvPr/>
        </p:nvSpPr>
        <p:spPr>
          <a:xfrm>
            <a:off x="1728080" y="5690671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Yes, you need permission even if the subject is deceased…</a:t>
            </a:r>
          </a:p>
        </p:txBody>
      </p:sp>
    </p:spTree>
    <p:extLst>
      <p:ext uri="{BB962C8B-B14F-4D97-AF65-F5344CB8AC3E}">
        <p14:creationId xmlns:p14="http://schemas.microsoft.com/office/powerpoint/2010/main" val="125215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EF5E56-2D4E-44DC-8FBF-9DEE3DAB3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7696200" cy="365125"/>
          </a:xfrm>
        </p:spPr>
        <p:txBody>
          <a:bodyPr/>
          <a:lstStyle/>
          <a:p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4ECE90-D334-4678-B0E0-46B39827C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7610117" cy="4199179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EDF4EB3D-C047-43CF-8CF1-DDA087D1A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599" y="4655383"/>
            <a:ext cx="5943601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4761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Free images and videos you can use anywhere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Pixabay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a vibrant community of creatives, sharing copyright free images and videos. All contents are released under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Creative Commons CC0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which makes them safe to use without asking for permission or giving credit to the artist - even for commercial purposes.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Learn more...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</a:t>
            </a: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F923D4-A981-45A2-A55C-34986E944840}"/>
              </a:ext>
            </a:extLst>
          </p:cNvPr>
          <p:cNvSpPr/>
          <p:nvPr/>
        </p:nvSpPr>
        <p:spPr>
          <a:xfrm>
            <a:off x="4343400" y="5486400"/>
            <a:ext cx="2057400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58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059" y="6446837"/>
            <a:ext cx="7543800" cy="365125"/>
          </a:xfrm>
        </p:spPr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33400"/>
            <a:ext cx="71563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How an attorney can help</a:t>
            </a:r>
            <a:r>
              <a:rPr lang="en-US" sz="4800" i="1" dirty="0"/>
              <a:t>…</a:t>
            </a:r>
          </a:p>
          <a:p>
            <a:endParaRPr lang="en-US" sz="3600" i="1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Intellectual Property Attorney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Business Law Attorney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Lawyers for the Creative 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B11CD-33EE-43E7-96B5-F4FC1FBF55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33" y="3429000"/>
            <a:ext cx="2133067" cy="3200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65C506-D9A1-4DE8-9F12-168FB873ABA2}"/>
              </a:ext>
            </a:extLst>
          </p:cNvPr>
          <p:cNvSpPr/>
          <p:nvPr/>
        </p:nvSpPr>
        <p:spPr>
          <a:xfrm>
            <a:off x="4115332" y="5638800"/>
            <a:ext cx="213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Photo by </a:t>
            </a:r>
            <a:r>
              <a:rPr lang="en-US" sz="1200" dirty="0" err="1">
                <a:hlinkClick r:id="rId3"/>
              </a:rPr>
              <a:t>rawpixel</a:t>
            </a:r>
            <a:r>
              <a:rPr lang="en-US" sz="1200" dirty="0"/>
              <a:t> on </a:t>
            </a:r>
            <a:r>
              <a:rPr lang="en-US" sz="1200" dirty="0" err="1">
                <a:hlinkClick r:id="rId4"/>
              </a:rPr>
              <a:t>Unsplash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399" y="6416675"/>
            <a:ext cx="7400925" cy="365125"/>
          </a:xfrm>
        </p:spPr>
        <p:txBody>
          <a:bodyPr/>
          <a:lstStyle/>
          <a:p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0600" y="304800"/>
            <a:ext cx="4551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Legal Self-Help Sites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24AF5D4-BB40-4684-A701-3C773A57E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2282330"/>
            <a:ext cx="5261234" cy="1299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CA0C00-9AA2-4D88-8254-E3DA1D6EC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057400"/>
            <a:ext cx="23717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1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C19E53-DA1A-497E-9F4E-3CE2E588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24600"/>
            <a:ext cx="7772400" cy="365125"/>
          </a:xfrm>
        </p:spPr>
        <p:txBody>
          <a:bodyPr/>
          <a:lstStyle/>
          <a:p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5A034-FB4A-4EB7-83ED-EEA4291580F5}"/>
              </a:ext>
            </a:extLst>
          </p:cNvPr>
          <p:cNvSpPr txBox="1"/>
          <p:nvPr/>
        </p:nvSpPr>
        <p:spPr>
          <a:xfrm>
            <a:off x="1371600" y="5105400"/>
            <a:ext cx="6711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Copy and share this PowerPoint abundantly!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3B94F-AC6D-493D-ACDB-79D25C92B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595181"/>
            <a:ext cx="5181600" cy="3447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6AA564-6071-4329-9C3A-7FB5AAD387C0}"/>
              </a:ext>
            </a:extLst>
          </p:cNvPr>
          <p:cNvSpPr txBox="1"/>
          <p:nvPr/>
        </p:nvSpPr>
        <p:spPr>
          <a:xfrm>
            <a:off x="5791200" y="4042821"/>
            <a:ext cx="155478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Pixabay</a:t>
            </a:r>
            <a:r>
              <a:rPr lang="en-US" sz="1050" dirty="0"/>
              <a:t> - </a:t>
            </a:r>
          </a:p>
          <a:p>
            <a:r>
              <a:rPr lang="en-US" sz="1050" dirty="0"/>
              <a:t>Free for commercial use </a:t>
            </a:r>
          </a:p>
          <a:p>
            <a:r>
              <a:rPr lang="en-US" sz="1050" dirty="0"/>
              <a:t>No attribution required </a:t>
            </a:r>
          </a:p>
        </p:txBody>
      </p:sp>
    </p:spTree>
    <p:extLst>
      <p:ext uri="{BB962C8B-B14F-4D97-AF65-F5344CB8AC3E}">
        <p14:creationId xmlns:p14="http://schemas.microsoft.com/office/powerpoint/2010/main" val="92586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7467600" cy="365125"/>
          </a:xfrm>
        </p:spPr>
        <p:txBody>
          <a:bodyPr/>
          <a:lstStyle/>
          <a:p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1430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Copyrights</a:t>
            </a:r>
          </a:p>
        </p:txBody>
      </p:sp>
      <p:pic>
        <p:nvPicPr>
          <p:cNvPr id="1028" name="Picture 4" descr="Image result for copyright symbol">
            <a:extLst>
              <a:ext uri="{FF2B5EF4-FFF2-40B4-BE49-F238E27FC236}">
                <a16:creationId xmlns:a16="http://schemas.microsoft.com/office/drawing/2014/main" id="{DA686CA9-8407-46F7-B373-8175C347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98812"/>
            <a:ext cx="1857246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1C592A-C14C-40D8-8B75-977A98D5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7391400" cy="365125"/>
          </a:xfrm>
        </p:spPr>
        <p:txBody>
          <a:bodyPr/>
          <a:lstStyle/>
          <a:p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C5F56-8320-4310-BE55-9EE399016FAD}"/>
              </a:ext>
            </a:extLst>
          </p:cNvPr>
          <p:cNvSpPr txBox="1"/>
          <p:nvPr/>
        </p:nvSpPr>
        <p:spPr>
          <a:xfrm>
            <a:off x="685800" y="609600"/>
            <a:ext cx="80772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is a Copyright?</a:t>
            </a:r>
          </a:p>
          <a:p>
            <a:endParaRPr lang="en-US" dirty="0"/>
          </a:p>
          <a:p>
            <a:r>
              <a:rPr lang="en-US" sz="2800" dirty="0"/>
              <a:t>Federal statute gives “authors” the </a:t>
            </a:r>
            <a:r>
              <a:rPr lang="en-US" sz="2800" u="sng" dirty="0"/>
              <a:t>exclusive right</a:t>
            </a:r>
            <a:r>
              <a:rPr lang="en-US" sz="2800" dirty="0"/>
              <a:t> to:</a:t>
            </a:r>
          </a:p>
          <a:p>
            <a:endParaRPr lang="en-US" sz="3200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/>
              <a:t>Perform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/>
              <a:t>Display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/>
              <a:t>Distribute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/>
              <a:t>Reproduce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3200" dirty="0"/>
              <a:t>Create “derivative works of”</a:t>
            </a:r>
          </a:p>
          <a:p>
            <a:endParaRPr lang="en-US" sz="2800" dirty="0"/>
          </a:p>
          <a:p>
            <a:r>
              <a:rPr lang="en-US" sz="2800" dirty="0"/>
              <a:t>		Their work</a:t>
            </a:r>
          </a:p>
        </p:txBody>
      </p:sp>
    </p:spTree>
    <p:extLst>
      <p:ext uri="{BB962C8B-B14F-4D97-AF65-F5344CB8AC3E}">
        <p14:creationId xmlns:p14="http://schemas.microsoft.com/office/powerpoint/2010/main" val="108380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973992-9A2D-478A-9057-23AC2B57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7315200" cy="365125"/>
          </a:xfrm>
        </p:spPr>
        <p:txBody>
          <a:bodyPr/>
          <a:lstStyle/>
          <a:p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F9981-CE33-49D4-9756-EB74DDD5E720}"/>
              </a:ext>
            </a:extLst>
          </p:cNvPr>
          <p:cNvSpPr txBox="1"/>
          <p:nvPr/>
        </p:nvSpPr>
        <p:spPr>
          <a:xfrm>
            <a:off x="762000" y="609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/>
              <a:t>Who</a:t>
            </a:r>
            <a:r>
              <a:rPr lang="en-US" sz="4800" dirty="0"/>
              <a:t> can own a copyright?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FF129-2EC9-4B9B-936B-7B40E71C9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936750"/>
            <a:ext cx="2159000" cy="298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C20C8-E6F1-47C6-BA42-0A51F6076D31}"/>
              </a:ext>
            </a:extLst>
          </p:cNvPr>
          <p:cNvSpPr txBox="1"/>
          <p:nvPr/>
        </p:nvSpPr>
        <p:spPr>
          <a:xfrm>
            <a:off x="914400" y="5184900"/>
            <a:ext cx="7526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Naruto the macaque took this selfie but he is not a “person” therefore can’t copyright it</a:t>
            </a:r>
          </a:p>
        </p:txBody>
      </p:sp>
    </p:spTree>
    <p:extLst>
      <p:ext uri="{BB962C8B-B14F-4D97-AF65-F5344CB8AC3E}">
        <p14:creationId xmlns:p14="http://schemas.microsoft.com/office/powerpoint/2010/main" val="209641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399" y="6416675"/>
            <a:ext cx="7727195" cy="365125"/>
          </a:xfrm>
        </p:spPr>
        <p:txBody>
          <a:bodyPr/>
          <a:lstStyle/>
          <a:p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260595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What does a copyright protect?</a:t>
            </a:r>
          </a:p>
          <a:p>
            <a:endParaRPr lang="en-US" sz="4800" i="1" dirty="0"/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Paintings, sculpture, photographs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Books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Music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Drama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/>
              <a:t>Movies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dirty="0">
                <a:solidFill>
                  <a:srgbClr val="FFFF00"/>
                </a:solidFill>
              </a:rPr>
              <a:t>Software</a:t>
            </a:r>
            <a:r>
              <a:rPr lang="en-US" sz="3600" dirty="0"/>
              <a:t> – an alternative to a patent?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2018  Law Office of Lesley A. Wallerstein, LLC – For informational purposes only – NOT INTENDED AS LEGAL ADVICE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3719" y="660261"/>
            <a:ext cx="7704481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Why register a copyright?</a:t>
            </a:r>
          </a:p>
          <a:p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Inexpensive - $35/$55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Long term – Author’s life + 70 years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Right to sue in federal court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Statutory damages </a:t>
            </a:r>
          </a:p>
          <a:p>
            <a:pPr lvl="1"/>
            <a:r>
              <a:rPr lang="en-US" sz="2800" dirty="0"/>
              <a:t>$750 - $30,000 per work, up to $150,000 if willful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Attorneys’ fees</a:t>
            </a:r>
          </a:p>
          <a:p>
            <a:pPr lvl="1"/>
            <a:r>
              <a:rPr lang="en-US" sz="2800" dirty="0"/>
              <a:t>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9D7501-C000-4104-881B-D05D42BD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416675"/>
            <a:ext cx="7162800" cy="365125"/>
          </a:xfrm>
        </p:spPr>
        <p:txBody>
          <a:bodyPr/>
          <a:lstStyle/>
          <a:p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9A589-A8F0-429F-95FB-7DA9868BDF70}"/>
              </a:ext>
            </a:extLst>
          </p:cNvPr>
          <p:cNvSpPr txBox="1"/>
          <p:nvPr/>
        </p:nvSpPr>
        <p:spPr>
          <a:xfrm>
            <a:off x="876300" y="533400"/>
            <a:ext cx="720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How to register a copyright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4A88C-4091-4B85-89C0-9A3850FE3421}"/>
              </a:ext>
            </a:extLst>
          </p:cNvPr>
          <p:cNvSpPr txBox="1"/>
          <p:nvPr/>
        </p:nvSpPr>
        <p:spPr>
          <a:xfrm>
            <a:off x="774700" y="2012434"/>
            <a:ext cx="79883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U.S. Copyright Office – </a:t>
            </a:r>
            <a:r>
              <a:rPr lang="en-US" sz="3200" dirty="0">
                <a:hlinkClick r:id="rId2"/>
              </a:rPr>
              <a:t>www.copyright.gov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Type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Who is the author/claimant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Work for hire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Single/group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Deposit – online or 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5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75A960-2E88-46D5-A4DE-C12A7077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7315200" cy="365125"/>
          </a:xfrm>
        </p:spPr>
        <p:txBody>
          <a:bodyPr/>
          <a:lstStyle/>
          <a:p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746DE-8E38-46C1-BEF1-0281946CBB70}"/>
              </a:ext>
            </a:extLst>
          </p:cNvPr>
          <p:cNvSpPr txBox="1"/>
          <p:nvPr/>
        </p:nvSpPr>
        <p:spPr>
          <a:xfrm>
            <a:off x="685800" y="762000"/>
            <a:ext cx="7391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About the registration process:</a:t>
            </a:r>
          </a:p>
          <a:p>
            <a:endParaRPr lang="en-US" sz="3200" dirty="0"/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“Examined” for originality/lack of utility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Process is difficult to track / opaque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9+ months to receive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Appeal rejections - $200+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6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E49DC-92CA-4E0E-9E34-EB346B3D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7543800" cy="365125"/>
          </a:xfrm>
        </p:spPr>
        <p:txBody>
          <a:bodyPr/>
          <a:lstStyle/>
          <a:p>
            <a:r>
              <a:rPr lang="en-US" dirty="0"/>
              <a:t>(c) 2018  Law Office of Lesley A. Wallerstein, LLC – For informational purposes only – NOT INTENDED AS LEGAL ADVICE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F1AC7-6A06-486E-BA70-9BA7EEA62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4535129" cy="59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87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2997</TotalTime>
  <Words>877</Words>
  <Application>Microsoft Office PowerPoint</Application>
  <PresentationFormat>On-screen Show (4:3)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Custom Design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Lesley</dc:creator>
  <cp:lastModifiedBy>Lesley Wallerstein</cp:lastModifiedBy>
  <cp:revision>287</cp:revision>
  <cp:lastPrinted>2015-03-11T12:50:28Z</cp:lastPrinted>
  <dcterms:created xsi:type="dcterms:W3CDTF">2012-11-05T19:24:26Z</dcterms:created>
  <dcterms:modified xsi:type="dcterms:W3CDTF">2019-01-08T14:31:21Z</dcterms:modified>
</cp:coreProperties>
</file>